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7" r:id="rId3"/>
    <p:sldId id="319" r:id="rId4"/>
    <p:sldId id="320" r:id="rId5"/>
    <p:sldId id="289" r:id="rId6"/>
    <p:sldId id="312" r:id="rId7"/>
    <p:sldId id="275" r:id="rId8"/>
    <p:sldId id="279" r:id="rId9"/>
    <p:sldId id="264" r:id="rId10"/>
    <p:sldId id="306" r:id="rId11"/>
    <p:sldId id="307" r:id="rId12"/>
    <p:sldId id="308" r:id="rId13"/>
    <p:sldId id="309" r:id="rId14"/>
    <p:sldId id="281" r:id="rId15"/>
    <p:sldId id="261" r:id="rId16"/>
    <p:sldId id="262" r:id="rId17"/>
    <p:sldId id="285" r:id="rId18"/>
    <p:sldId id="286" r:id="rId19"/>
    <p:sldId id="287" r:id="rId20"/>
    <p:sldId id="317" r:id="rId21"/>
    <p:sldId id="318" r:id="rId22"/>
    <p:sldId id="295" r:id="rId23"/>
    <p:sldId id="288" r:id="rId24"/>
    <p:sldId id="290" r:id="rId25"/>
    <p:sldId id="291" r:id="rId26"/>
    <p:sldId id="292" r:id="rId27"/>
    <p:sldId id="293" r:id="rId28"/>
    <p:sldId id="294" r:id="rId29"/>
    <p:sldId id="310" r:id="rId30"/>
    <p:sldId id="311" r:id="rId31"/>
    <p:sldId id="314" r:id="rId32"/>
    <p:sldId id="315" r:id="rId33"/>
    <p:sldId id="316" r:id="rId34"/>
    <p:sldId id="313" r:id="rId3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6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6E39F4-FD20-425E-868E-148815FAF7DA}" type="datetimeFigureOut">
              <a:rPr lang="pl-PL"/>
              <a:pPr>
                <a:defRPr/>
              </a:pPr>
              <a:t>2014-04-08</a:t>
            </a:fld>
            <a:endParaRPr lang="pl-PL"/>
          </a:p>
        </p:txBody>
      </p:sp>
      <p:sp>
        <p:nvSpPr>
          <p:cNvPr id="7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692F5B-EAD0-4A75-88A1-C84EFD62404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9ADFE-FAD7-4EAF-ACD2-8A140D0BC443}" type="datetimeFigureOut">
              <a:rPr lang="pl-PL"/>
              <a:pPr>
                <a:defRPr/>
              </a:pPr>
              <a:t>2014-04-08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4D914-0B96-4088-A587-C89BDEBE6E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A2E03-4960-4F65-83DE-4034A94802F6}" type="datetimeFigureOut">
              <a:rPr lang="pl-PL"/>
              <a:pPr>
                <a:defRPr/>
              </a:pPr>
              <a:t>2014-04-08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8B110-422D-40E6-814D-D9036BBF0B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1099-80B6-455A-AB55-46E1DA63704D}" type="datetimeFigureOut">
              <a:rPr lang="pl-PL"/>
              <a:pPr>
                <a:defRPr/>
              </a:pPr>
              <a:t>2014-04-08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09A51-0263-45C7-B406-086AE6813A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4B8DF7-8FF5-4A12-9B64-D5372FD712D8}" type="datetimeFigureOut">
              <a:rPr lang="pl-PL"/>
              <a:pPr>
                <a:defRPr/>
              </a:pPr>
              <a:t>2014-04-08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3D9C05-F281-41FD-9A35-46D604B5F2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2FED-6918-4AC3-87A9-0C019F45BE17}" type="datetimeFigureOut">
              <a:rPr lang="pl-PL"/>
              <a:pPr>
                <a:defRPr/>
              </a:pPr>
              <a:t>2014-04-08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0A19E-A05F-4D3E-AB2F-9DA8329E23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1B1911-299B-4B67-8390-59400EB028BD}" type="datetimeFigureOut">
              <a:rPr lang="pl-PL"/>
              <a:pPr>
                <a:defRPr/>
              </a:pPr>
              <a:t>2014-04-08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11D6A5-9E7F-4DC6-9921-07169FCFBB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01DB2-72E6-441D-ABFA-5E947060FC73}" type="datetimeFigureOut">
              <a:rPr lang="pl-PL"/>
              <a:pPr>
                <a:defRPr/>
              </a:pPr>
              <a:t>2014-04-08</a:t>
            </a:fld>
            <a:endParaRPr lang="pl-PL"/>
          </a:p>
        </p:txBody>
      </p:sp>
      <p:sp>
        <p:nvSpPr>
          <p:cNvPr id="4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7B42-CF93-4360-A771-C9A2D92D0B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Prostokąt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13E883-5474-4F6B-9520-0E1ED97769E4}" type="datetimeFigureOut">
              <a:rPr lang="pl-PL"/>
              <a:pPr>
                <a:defRPr/>
              </a:pPr>
              <a:t>2014-04-08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A7C695-2BD4-4EB0-9EC3-7EB52A0D86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1AEB98-BFB1-47B4-B58B-6290D78F48AE}" type="datetimeFigureOut">
              <a:rPr lang="pl-PL"/>
              <a:pPr>
                <a:defRPr/>
              </a:pPr>
              <a:t>2014-04-08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EC6EB9-4DF7-41E7-A06A-D3BE42803A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Schemat blokowy: proce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Schemat blokowy: proce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08FD05-7C2C-4978-9163-7A2E977CDD58}" type="datetimeFigureOut">
              <a:rPr lang="pl-PL"/>
              <a:pPr>
                <a:defRPr/>
              </a:pPr>
              <a:t>2014-04-08</a:t>
            </a:fld>
            <a:endParaRPr lang="pl-PL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6C41ED-28E6-4CDC-9102-85133C1D7B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Prostokąt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3" name="Symbol zastępczy tekstu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679667AD-F56B-40F5-A3C9-AC4A0A28EAF7}" type="datetimeFigureOut">
              <a:rPr lang="pl-PL"/>
              <a:pPr>
                <a:defRPr/>
              </a:pPr>
              <a:t>2014-04-08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F105517-9D50-401C-9095-B5C45C88FB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2" r:id="rId2"/>
    <p:sldLayoutId id="2147483868" r:id="rId3"/>
    <p:sldLayoutId id="2147483863" r:id="rId4"/>
    <p:sldLayoutId id="2147483869" r:id="rId5"/>
    <p:sldLayoutId id="2147483864" r:id="rId6"/>
    <p:sldLayoutId id="2147483870" r:id="rId7"/>
    <p:sldLayoutId id="2147483871" r:id="rId8"/>
    <p:sldLayoutId id="2147483872" r:id="rId9"/>
    <p:sldLayoutId id="2147483865" r:id="rId10"/>
    <p:sldLayoutId id="21474838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1736725" y="692696"/>
            <a:ext cx="7407275" cy="165618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b="1" dirty="0" smtClean="0"/>
              <a:t>Program Leader w </a:t>
            </a:r>
            <a:r>
              <a:rPr lang="de-DE" sz="4000" b="1" dirty="0" err="1" smtClean="0"/>
              <a:t>Polsce</a:t>
            </a:r>
            <a:r>
              <a:rPr lang="de-DE" sz="4000" b="1" dirty="0" smtClean="0"/>
              <a:t>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de-DE" sz="4000" b="1" dirty="0" smtClean="0"/>
              <a:t>i </a:t>
            </a:r>
            <a:r>
              <a:rPr lang="de-DE" sz="4000" b="1" dirty="0" err="1" smtClean="0"/>
              <a:t>innych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krajach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europejskich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2007-2013</a:t>
            </a:r>
            <a:endParaRPr lang="pl-PL" sz="40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195" name="Podtytuł 2"/>
          <p:cNvSpPr>
            <a:spLocks noGrp="1"/>
          </p:cNvSpPr>
          <p:nvPr>
            <p:ph type="subTitle" idx="1"/>
          </p:nvPr>
        </p:nvSpPr>
        <p:spPr>
          <a:xfrm>
            <a:off x="1763713" y="5876925"/>
            <a:ext cx="6113462" cy="695325"/>
          </a:xfrm>
        </p:spPr>
        <p:txBody>
          <a:bodyPr/>
          <a:lstStyle/>
          <a:p>
            <a:pPr marL="26988" eaLnBrk="1" hangingPunct="1"/>
            <a:r>
              <a:rPr lang="pl-PL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Luboradza, 8.04.2014 </a:t>
            </a:r>
            <a:r>
              <a:rPr lang="pl-PL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r.</a:t>
            </a: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1763688" y="2780928"/>
            <a:ext cx="6911975" cy="266429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900" b="1" dirty="0">
                <a:latin typeface="+mn-lt"/>
                <a:cs typeface="+mn-cs"/>
              </a:rPr>
              <a:t>Krzysztof Kwatera</a:t>
            </a:r>
            <a:r>
              <a:rPr lang="pl-PL" sz="3200" dirty="0">
                <a:latin typeface="+mn-lt"/>
                <a:cs typeface="+mn-cs"/>
              </a:rPr>
              <a:t>,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200" dirty="0">
                <a:latin typeface="+mn-lt"/>
                <a:cs typeface="+mn-cs"/>
              </a:rPr>
              <a:t>Przedstawiciel LGD </a:t>
            </a:r>
            <a:r>
              <a:rPr lang="pl-PL" sz="3200" dirty="0" smtClean="0">
                <a:latin typeface="+mn-lt"/>
                <a:cs typeface="+mn-cs"/>
              </a:rPr>
              <a:t>w </a:t>
            </a:r>
            <a:r>
              <a:rPr lang="pl-PL" sz="3200" dirty="0">
                <a:latin typeface="+mn-lt"/>
                <a:cs typeface="+mn-cs"/>
              </a:rPr>
              <a:t>Grupie Roboczej </a:t>
            </a:r>
            <a:r>
              <a:rPr lang="pl-PL" sz="3200" dirty="0" smtClean="0">
                <a:latin typeface="+mn-lt"/>
                <a:cs typeface="+mn-cs"/>
              </a:rPr>
              <a:t/>
            </a:r>
            <a:br>
              <a:rPr lang="pl-PL" sz="3200" dirty="0" smtClean="0">
                <a:latin typeface="+mn-lt"/>
                <a:cs typeface="+mn-cs"/>
              </a:rPr>
            </a:br>
            <a:r>
              <a:rPr lang="pl-PL" sz="3200" dirty="0" smtClean="0">
                <a:latin typeface="+mn-lt"/>
                <a:cs typeface="+mn-cs"/>
              </a:rPr>
              <a:t>ds</a:t>
            </a:r>
            <a:r>
              <a:rPr lang="pl-PL" sz="3200" dirty="0">
                <a:latin typeface="+mn-lt"/>
                <a:cs typeface="+mn-cs"/>
              </a:rPr>
              <a:t>. </a:t>
            </a:r>
            <a:r>
              <a:rPr lang="pl-PL" sz="3200" dirty="0" smtClean="0">
                <a:latin typeface="+mn-lt"/>
                <a:cs typeface="+mn-cs"/>
              </a:rPr>
              <a:t>KSOW i Grupie roboczej ds. PROW 2014-2020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200" dirty="0" smtClean="0">
                <a:latin typeface="+mn-lt"/>
                <a:cs typeface="+mn-cs"/>
              </a:rPr>
              <a:t>Wiceprezes Polskiej Sieci LGD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3200" dirty="0"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Modele wdrażania Osi 4 PROW </a:t>
            </a:r>
            <a:br>
              <a:rPr lang="pl-PL" dirty="0" smtClean="0"/>
            </a:br>
            <a:r>
              <a:rPr lang="pl-PL" dirty="0" smtClean="0"/>
              <a:t>w Europie (1)</a:t>
            </a:r>
            <a:endParaRPr lang="pl-PL" dirty="0"/>
          </a:p>
        </p:txBody>
      </p:sp>
      <p:sp>
        <p:nvSpPr>
          <p:cNvPr id="38915" name="Symbol zastępczy zawartości 3"/>
          <p:cNvSpPr>
            <a:spLocks noGrp="1"/>
          </p:cNvSpPr>
          <p:nvPr>
            <p:ph idx="1"/>
          </p:nvPr>
        </p:nvSpPr>
        <p:spPr>
          <a:xfrm>
            <a:off x="1435100" y="1628775"/>
            <a:ext cx="7499350" cy="4619625"/>
          </a:xfrm>
        </p:spPr>
        <p:txBody>
          <a:bodyPr/>
          <a:lstStyle/>
          <a:p>
            <a:r>
              <a:rPr lang="pl-PL" b="1" smtClean="0"/>
              <a:t>Trzy modele</a:t>
            </a:r>
            <a:r>
              <a:rPr lang="pl-PL" smtClean="0"/>
              <a:t>:</a:t>
            </a:r>
          </a:p>
          <a:p>
            <a:pPr marL="917575" lvl="1" indent="-514350">
              <a:buClr>
                <a:schemeClr val="tx1"/>
              </a:buClr>
              <a:buSzPct val="120000"/>
              <a:buFont typeface="Gill Sans MT" pitchFamily="34" charset="-18"/>
              <a:buAutoNum type="arabicPeriod"/>
            </a:pPr>
            <a:r>
              <a:rPr lang="pl-PL" smtClean="0"/>
              <a:t>LGD tylko wybierają projekty (minimum)</a:t>
            </a:r>
          </a:p>
          <a:p>
            <a:pPr marL="917575" lvl="1" indent="-514350">
              <a:buClr>
                <a:schemeClr val="tx1"/>
              </a:buClr>
              <a:buSzPct val="120000"/>
              <a:buFont typeface="Gill Sans MT" pitchFamily="34" charset="-18"/>
              <a:buAutoNum type="arabicPeriod"/>
            </a:pPr>
            <a:r>
              <a:rPr lang="pl-PL" smtClean="0"/>
              <a:t>LGD mają dodatkowo kompetencje instytucji płatniczych</a:t>
            </a:r>
          </a:p>
          <a:p>
            <a:pPr marL="917575" lvl="1" indent="-514350">
              <a:buClr>
                <a:schemeClr val="tx1"/>
              </a:buClr>
              <a:buSzPct val="120000"/>
              <a:buFont typeface="Gill Sans MT" pitchFamily="34" charset="-18"/>
              <a:buAutoNum type="arabicPeriod"/>
            </a:pPr>
            <a:r>
              <a:rPr lang="pl-PL" smtClean="0"/>
              <a:t>LGD dokonują w pełni oceny projektów</a:t>
            </a:r>
          </a:p>
          <a:p>
            <a:r>
              <a:rPr lang="pl-PL" sz="2800" smtClean="0"/>
              <a:t>W każdym z modeli są jeszcze różnice </a:t>
            </a:r>
            <a:br>
              <a:rPr lang="pl-PL" sz="2800" smtClean="0"/>
            </a:br>
            <a:r>
              <a:rPr lang="pl-PL" sz="2800" smtClean="0"/>
              <a:t>w niektórych kompetencjach</a:t>
            </a:r>
          </a:p>
          <a:p>
            <a:r>
              <a:rPr lang="pl-PL" sz="2800" smtClean="0"/>
              <a:t>W Modelu 3 część LGD ma funkcje płatnicze lub tylko częściowe kompetencje oceny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Modele wdrażania Osi 4 PROW </a:t>
            </a:r>
            <a:br>
              <a:rPr lang="pl-PL" dirty="0" smtClean="0"/>
            </a:br>
            <a:r>
              <a:rPr lang="pl-PL" dirty="0" smtClean="0"/>
              <a:t>w Europie (2)</a:t>
            </a:r>
            <a:endParaRPr lang="pl-PL" dirty="0"/>
          </a:p>
        </p:txBody>
      </p:sp>
      <p:sp>
        <p:nvSpPr>
          <p:cNvPr id="39939" name="Symbol zastępczy zawartości 3"/>
          <p:cNvSpPr>
            <a:spLocks noGrp="1"/>
          </p:cNvSpPr>
          <p:nvPr>
            <p:ph idx="1"/>
          </p:nvPr>
        </p:nvSpPr>
        <p:spPr>
          <a:xfrm>
            <a:off x="1435100" y="1628775"/>
            <a:ext cx="7499350" cy="4619625"/>
          </a:xfrm>
        </p:spPr>
        <p:txBody>
          <a:bodyPr/>
          <a:lstStyle/>
          <a:p>
            <a:r>
              <a:rPr lang="pl-PL" b="1" smtClean="0"/>
              <a:t>Model 1</a:t>
            </a:r>
            <a:r>
              <a:rPr lang="pl-PL" smtClean="0"/>
              <a:t> (tylko wybór projektów) </a:t>
            </a:r>
            <a:br>
              <a:rPr lang="pl-PL" smtClean="0"/>
            </a:br>
            <a:r>
              <a:rPr lang="pl-PL" smtClean="0"/>
              <a:t>– 34 „PROW” w 18 krajach (41,5%):  </a:t>
            </a:r>
            <a:br>
              <a:rPr lang="pl-PL" smtClean="0"/>
            </a:br>
            <a:r>
              <a:rPr lang="pl-PL" smtClean="0"/>
              <a:t>AT, CZ, CY, DE, DK, EE, ES (Galicia, Pais Vasco), FI , IT (Bolzano, Umbria, Veneto, Marche), LT, LV, NL, </a:t>
            </a:r>
            <a:r>
              <a:rPr lang="pl-PL" b="1" smtClean="0">
                <a:solidFill>
                  <a:srgbClr val="FF0000"/>
                </a:solidFill>
              </a:rPr>
              <a:t>Polska,</a:t>
            </a:r>
            <a:r>
              <a:rPr lang="pl-PL" smtClean="0"/>
              <a:t> RO, SE, SI, SK, UK (Northern Ireland)</a:t>
            </a:r>
          </a:p>
          <a:p>
            <a:r>
              <a:rPr lang="pl-PL" smtClean="0"/>
              <a:t> </a:t>
            </a:r>
            <a:r>
              <a:rPr lang="pl-PL" b="1" smtClean="0"/>
              <a:t>Model 2</a:t>
            </a:r>
            <a:r>
              <a:rPr lang="pl-PL" smtClean="0"/>
              <a:t> (dodatkowo funkcje płatnicze) – 4 „PROW” w 3 krajach (4,9%): </a:t>
            </a:r>
            <a:br>
              <a:rPr lang="pl-PL" smtClean="0"/>
            </a:br>
            <a:r>
              <a:rPr lang="en-US" smtClean="0"/>
              <a:t>BE (Wallonia), LU, UK (Wales, England)</a:t>
            </a:r>
            <a:r>
              <a:rPr lang="pl-PL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Modele wdrażania Osi 4 PROW </a:t>
            </a:r>
            <a:br>
              <a:rPr lang="pl-PL" dirty="0" smtClean="0"/>
            </a:br>
            <a:r>
              <a:rPr lang="pl-PL" dirty="0" smtClean="0"/>
              <a:t>w Europie (3)</a:t>
            </a:r>
            <a:endParaRPr lang="pl-PL" dirty="0"/>
          </a:p>
        </p:txBody>
      </p:sp>
      <p:sp>
        <p:nvSpPr>
          <p:cNvPr id="40963" name="Symbol zastępczy zawartości 3"/>
          <p:cNvSpPr>
            <a:spLocks noGrp="1"/>
          </p:cNvSpPr>
          <p:nvPr>
            <p:ph idx="1"/>
          </p:nvPr>
        </p:nvSpPr>
        <p:spPr>
          <a:xfrm>
            <a:off x="1435100" y="1628775"/>
            <a:ext cx="7499350" cy="4619625"/>
          </a:xfrm>
        </p:spPr>
        <p:txBody>
          <a:bodyPr/>
          <a:lstStyle/>
          <a:p>
            <a:r>
              <a:rPr lang="pl-PL" b="1" smtClean="0"/>
              <a:t>Model 3</a:t>
            </a:r>
            <a:r>
              <a:rPr lang="pl-PL" smtClean="0"/>
              <a:t> (pełna ocena wniosków)</a:t>
            </a:r>
            <a:br>
              <a:rPr lang="pl-PL" smtClean="0"/>
            </a:br>
            <a:r>
              <a:rPr lang="pl-PL" smtClean="0"/>
              <a:t>– 48 „PROW” w 12 krajach (58,5%): </a:t>
            </a:r>
            <a:br>
              <a:rPr lang="pl-PL" smtClean="0"/>
            </a:br>
            <a:r>
              <a:rPr lang="pl-PL" smtClean="0"/>
              <a:t>PT, BG, BE (Flanders), ES (Cataluna), IT (pozostałe 17 regionów), MT</a:t>
            </a:r>
          </a:p>
          <a:p>
            <a:pPr lvl="1"/>
            <a:r>
              <a:rPr lang="pl-PL" b="1" smtClean="0"/>
              <a:t>z funkcjami płatniczymi: </a:t>
            </a:r>
          </a:p>
          <a:p>
            <a:pPr>
              <a:buFont typeface="Wingdings 2" pitchFamily="18" charset="2"/>
              <a:buNone/>
            </a:pPr>
            <a:r>
              <a:rPr lang="pl-PL" smtClean="0"/>
              <a:t>	EL, IE, ES (14 regionów bez Galicia, Pais Vasco, Cataluna), UK (Scotland) </a:t>
            </a:r>
          </a:p>
          <a:p>
            <a:pPr lvl="1"/>
            <a:r>
              <a:rPr lang="pl-PL" b="1" smtClean="0"/>
              <a:t>częściowe kompetencje </a:t>
            </a:r>
          </a:p>
          <a:p>
            <a:pPr>
              <a:buFont typeface="Wingdings 2" pitchFamily="18" charset="2"/>
              <a:buNone/>
            </a:pPr>
            <a:r>
              <a:rPr lang="pl-PL" smtClean="0"/>
              <a:t>	</a:t>
            </a:r>
            <a:r>
              <a:rPr lang="en-US" smtClean="0"/>
              <a:t>FR</a:t>
            </a:r>
            <a:r>
              <a:rPr lang="pl-PL" smtClean="0"/>
              <a:t>, HU</a:t>
            </a:r>
            <a:r>
              <a:rPr lang="en-US" smtClean="0"/>
              <a:t>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75" y="188913"/>
            <a:ext cx="6357938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2847975" cy="2952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Modele wdrażania Osi 4 PROW </a:t>
            </a:r>
            <a:br>
              <a:rPr lang="pl-PL" dirty="0" smtClean="0"/>
            </a:br>
            <a:r>
              <a:rPr lang="pl-PL" dirty="0" smtClean="0"/>
              <a:t>w Europie (mapa)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Ocena przez LGD procesu oceny wniosków</a:t>
            </a:r>
            <a:endParaRPr lang="pl-PL" dirty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12875"/>
            <a:ext cx="762635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130000"/>
                  </a:schemeClr>
                </a:solidFill>
              </a:rPr>
              <a:t>Cel Osi 4 PROW</a:t>
            </a:r>
            <a:endParaRPr lang="pl-PL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49850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 smtClean="0"/>
              <a:t>Leader jest podejściem wielosektorowym, przekrojowym i partnerskim, realizowanym lokalnie na określonym obszarze, umożliwiającym osiągnięcie celów osi trzeciej.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 smtClean="0"/>
              <a:t>Celem osi czwartej jest przede wszystkim </a:t>
            </a:r>
            <a:r>
              <a:rPr lang="pl-PL" b="1" dirty="0" smtClean="0">
                <a:solidFill>
                  <a:srgbClr val="FF0000"/>
                </a:solidFill>
              </a:rPr>
              <a:t>budowanie kapitału społecznego poprzez aktywizację mieszkańców</a:t>
            </a:r>
            <a:r>
              <a:rPr lang="pl-PL" dirty="0" smtClean="0"/>
              <a:t> oraz przyczynianie się do powstawania nowych miejsc pracy na obszarach wiejskich, a także </a:t>
            </a:r>
            <a:r>
              <a:rPr lang="pl-PL" b="1" dirty="0" smtClean="0">
                <a:solidFill>
                  <a:srgbClr val="FF0000"/>
                </a:solidFill>
              </a:rPr>
              <a:t>polepszenie zarządzania lokalnymi zasobami i ich waloryzacja, 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w skutek pośredniego włączenia lokalnych grup działania w system zarządzania danym obszarem</a:t>
            </a:r>
            <a:r>
              <a:rPr lang="pl-PL" dirty="0" smtClean="0"/>
              <a:t>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 smtClean="0"/>
              <a:t>Pomocne w osiągnięciu celów osi będą również projekty współpracy.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130000"/>
                  </a:schemeClr>
                </a:solidFill>
              </a:rPr>
              <a:t>Oś 4, a pozostałe osie</a:t>
            </a:r>
            <a:endParaRPr lang="pl-PL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710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Wg rozporządzenia UE w ramach Osi 4 można realizować cele innych osi</a:t>
            </a:r>
          </a:p>
          <a:p>
            <a:pPr eaLnBrk="1" hangingPunct="1"/>
            <a:r>
              <a:rPr lang="pl-PL" smtClean="0"/>
              <a:t>W Polsce – przyjęto tylko Oś 3, ale bez działania „Podstawowe usługi dla gospodarki i ludności wiejskiej” (tylko gminy lub jednostki gminne):</a:t>
            </a:r>
          </a:p>
          <a:p>
            <a:pPr lvl="1" eaLnBrk="1" hangingPunct="1"/>
            <a:r>
              <a:rPr lang="pl-PL" smtClean="0"/>
              <a:t>gospodarka wodno-ściekowa,</a:t>
            </a:r>
          </a:p>
          <a:p>
            <a:pPr lvl="1" eaLnBrk="1" hangingPunct="1"/>
            <a:r>
              <a:rPr lang="pl-PL" smtClean="0"/>
              <a:t>gospodarka odpadami,</a:t>
            </a:r>
          </a:p>
          <a:p>
            <a:pPr lvl="1" eaLnBrk="1" hangingPunct="1"/>
            <a:r>
              <a:rPr lang="pl-PL" smtClean="0"/>
              <a:t>wytwarzanie i dystrybucja energii odnawialnej.</a:t>
            </a:r>
          </a:p>
          <a:p>
            <a:pPr lvl="1" eaLnBrk="1" hangingPunct="1"/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Główne uwagi Europejskiego Sądu Audytorów (1)</a:t>
            </a:r>
            <a:endParaRPr lang="pl-PL" dirty="0"/>
          </a:p>
        </p:txBody>
      </p:sp>
      <p:sp>
        <p:nvSpPr>
          <p:cNvPr id="48131" name="Symbol zastępczy zawartości 2"/>
          <p:cNvSpPr>
            <a:spLocks noGrp="1"/>
          </p:cNvSpPr>
          <p:nvPr>
            <p:ph idx="1"/>
          </p:nvPr>
        </p:nvSpPr>
        <p:spPr>
          <a:xfrm>
            <a:off x="1435100" y="1628775"/>
            <a:ext cx="7708900" cy="4619625"/>
          </a:xfrm>
        </p:spPr>
        <p:txBody>
          <a:bodyPr/>
          <a:lstStyle/>
          <a:p>
            <a:r>
              <a:rPr lang="pl-PL" smtClean="0"/>
              <a:t>Podejście Leader wiąże się z większymi kosztami i większym ryzykiem w zakresie zarządzania środkami publicznymi;  te większe koszty i ryzyko powinny być uzasadnione „</a:t>
            </a:r>
            <a:r>
              <a:rPr lang="pl-PL" b="1" smtClean="0"/>
              <a:t>wartością dodaną” (added value)</a:t>
            </a:r>
            <a:r>
              <a:rPr lang="pl-PL" smtClean="0"/>
              <a:t> jakimi mogą być lepsza identyfikacja lokalnych potrzeb i rozwiązań, włączenie lokalnych partnerów i większa innowacyjność projektów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Główne uwagi Europejskiego Sądu Audytorów (2)</a:t>
            </a:r>
            <a:endParaRPr lang="pl-PL" dirty="0"/>
          </a:p>
        </p:txBody>
      </p:sp>
      <p:sp>
        <p:nvSpPr>
          <p:cNvPr id="49155" name="Symbol zastępczy zawartości 2"/>
          <p:cNvSpPr>
            <a:spLocks noGrp="1"/>
          </p:cNvSpPr>
          <p:nvPr>
            <p:ph idx="1"/>
          </p:nvPr>
        </p:nvSpPr>
        <p:spPr>
          <a:xfrm>
            <a:off x="1403350" y="1484313"/>
            <a:ext cx="7499350" cy="4619625"/>
          </a:xfrm>
        </p:spPr>
        <p:txBody>
          <a:bodyPr/>
          <a:lstStyle/>
          <a:p>
            <a:r>
              <a:rPr lang="pl-PL" smtClean="0"/>
              <a:t>LGD nie tworzą w dostatecznym stopniu „wartości dodanej”, choć są dobre przykłady; główne powody to:</a:t>
            </a:r>
          </a:p>
          <a:p>
            <a:pPr lvl="1"/>
            <a:r>
              <a:rPr lang="pl-PL" smtClean="0"/>
              <a:t>Przyznawanie grantów głównie członkom LGD</a:t>
            </a:r>
          </a:p>
          <a:p>
            <a:pPr lvl="1"/>
            <a:r>
              <a:rPr lang="pl-PL" smtClean="0"/>
              <a:t>Dominacja sektora publicznego</a:t>
            </a:r>
          </a:p>
          <a:p>
            <a:pPr lvl="1"/>
            <a:r>
              <a:rPr lang="pl-PL" smtClean="0"/>
              <a:t>Mało LGD wspiera innowacje  i działania międzysektorowe</a:t>
            </a:r>
          </a:p>
          <a:p>
            <a:pPr lvl="1"/>
            <a:r>
              <a:rPr lang="pl-PL" smtClean="0"/>
              <a:t>Brak koncentracji na osiąganiu celów LSR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Główne uwagi Europejskiego Sądu Audytorów (3)</a:t>
            </a:r>
            <a:endParaRPr lang="pl-PL" dirty="0"/>
          </a:p>
        </p:txBody>
      </p:sp>
      <p:sp>
        <p:nvSpPr>
          <p:cNvPr id="50179" name="Symbol zastępczy zawartości 2"/>
          <p:cNvSpPr>
            <a:spLocks noGrp="1"/>
          </p:cNvSpPr>
          <p:nvPr>
            <p:ph idx="1"/>
          </p:nvPr>
        </p:nvSpPr>
        <p:spPr>
          <a:xfrm>
            <a:off x="1403350" y="1484313"/>
            <a:ext cx="7499350" cy="4619625"/>
          </a:xfrm>
        </p:spPr>
        <p:txBody>
          <a:bodyPr/>
          <a:lstStyle/>
          <a:p>
            <a:r>
              <a:rPr lang="pl-PL" smtClean="0"/>
              <a:t>Słabością LGD nie działają w sposób solidny w zakresie finansów:</a:t>
            </a:r>
          </a:p>
          <a:p>
            <a:pPr lvl="1"/>
            <a:r>
              <a:rPr lang="pl-PL" smtClean="0"/>
              <a:t>Dają granty bez sprawdzania efektywności projektów</a:t>
            </a:r>
          </a:p>
          <a:p>
            <a:pPr lvl="1"/>
            <a:r>
              <a:rPr lang="pl-PL" smtClean="0"/>
              <a:t>Procedury nie są transparentne – nie są oparte o cele, nie unikają konfliktu interesów</a:t>
            </a:r>
          </a:p>
          <a:p>
            <a:r>
              <a:rPr lang="pl-PL" smtClean="0"/>
              <a:t>Komisja i Kraje Członkowie nie eliminują tych samych słabości LGD, które Sąd wskazywał już w raporcie w 2000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ytuł 22"/>
          <p:cNvSpPr>
            <a:spLocks noGrp="1"/>
          </p:cNvSpPr>
          <p:nvPr>
            <p:ph type="title"/>
          </p:nvPr>
        </p:nvSpPr>
        <p:spPr>
          <a:xfrm>
            <a:off x="1187450" y="333375"/>
            <a:ext cx="6192838" cy="1150938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Liczba LGD w Polsce</a:t>
            </a:r>
            <a:endParaRPr lang="pl-PL" dirty="0"/>
          </a:p>
        </p:txBody>
      </p:sp>
      <p:grpSp>
        <p:nvGrpSpPr>
          <p:cNvPr id="11267" name="Grupa 20"/>
          <p:cNvGrpSpPr>
            <a:grpSpLocks/>
          </p:cNvGrpSpPr>
          <p:nvPr/>
        </p:nvGrpSpPr>
        <p:grpSpPr bwMode="auto">
          <a:xfrm>
            <a:off x="3924300" y="1628775"/>
            <a:ext cx="4968875" cy="5018088"/>
            <a:chOff x="2643188" y="357188"/>
            <a:chExt cx="6321425" cy="6218237"/>
          </a:xfrm>
        </p:grpSpPr>
        <p:pic>
          <p:nvPicPr>
            <p:cNvPr id="11270" name="Picture 3" descr="C:\Users\user\Desktop\Polska_kontur_bialy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3188" y="357188"/>
              <a:ext cx="6321425" cy="6218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1" name="pole tekstowe 6"/>
            <p:cNvSpPr txBox="1">
              <a:spLocks noChangeArrowheads="1"/>
            </p:cNvSpPr>
            <p:nvPr/>
          </p:nvSpPr>
          <p:spPr bwMode="auto">
            <a:xfrm>
              <a:off x="4601891" y="4521054"/>
              <a:ext cx="714375" cy="57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/>
                <a:t>12</a:t>
              </a:r>
            </a:p>
          </p:txBody>
        </p:sp>
        <p:sp>
          <p:nvSpPr>
            <p:cNvPr id="11272" name="pole tekstowe 7"/>
            <p:cNvSpPr txBox="1">
              <a:spLocks noChangeArrowheads="1"/>
            </p:cNvSpPr>
            <p:nvPr/>
          </p:nvSpPr>
          <p:spPr bwMode="auto">
            <a:xfrm>
              <a:off x="3821594" y="3932497"/>
              <a:ext cx="714375" cy="57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/>
                <a:t>19</a:t>
              </a:r>
            </a:p>
          </p:txBody>
        </p:sp>
        <p:sp>
          <p:nvSpPr>
            <p:cNvPr id="11273" name="pole tekstowe 8"/>
            <p:cNvSpPr txBox="1">
              <a:spLocks noChangeArrowheads="1"/>
            </p:cNvSpPr>
            <p:nvPr/>
          </p:nvSpPr>
          <p:spPr bwMode="auto">
            <a:xfrm>
              <a:off x="5278273" y="1917798"/>
              <a:ext cx="714375" cy="57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/>
                <a:t>20</a:t>
              </a:r>
            </a:p>
          </p:txBody>
        </p:sp>
        <p:sp>
          <p:nvSpPr>
            <p:cNvPr id="11274" name="pole tekstowe 9"/>
            <p:cNvSpPr txBox="1">
              <a:spLocks noChangeArrowheads="1"/>
            </p:cNvSpPr>
            <p:nvPr/>
          </p:nvSpPr>
          <p:spPr bwMode="auto">
            <a:xfrm>
              <a:off x="6215063" y="5432684"/>
              <a:ext cx="714375" cy="57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/>
                <a:t>39</a:t>
              </a:r>
            </a:p>
          </p:txBody>
        </p:sp>
        <p:sp>
          <p:nvSpPr>
            <p:cNvPr id="11275" name="pole tekstowe 10"/>
            <p:cNvSpPr txBox="1">
              <a:spLocks noChangeArrowheads="1"/>
            </p:cNvSpPr>
            <p:nvPr/>
          </p:nvSpPr>
          <p:spPr bwMode="auto">
            <a:xfrm>
              <a:off x="7358062" y="5218372"/>
              <a:ext cx="714375" cy="57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/>
                <a:t>31</a:t>
              </a:r>
            </a:p>
          </p:txBody>
        </p:sp>
        <p:sp>
          <p:nvSpPr>
            <p:cNvPr id="11276" name="pole tekstowe 11"/>
            <p:cNvSpPr txBox="1">
              <a:spLocks noChangeArrowheads="1"/>
            </p:cNvSpPr>
            <p:nvPr/>
          </p:nvSpPr>
          <p:spPr bwMode="auto">
            <a:xfrm>
              <a:off x="6715125" y="2575186"/>
              <a:ext cx="714375" cy="57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/>
                <a:t>35</a:t>
              </a:r>
            </a:p>
          </p:txBody>
        </p:sp>
        <p:sp>
          <p:nvSpPr>
            <p:cNvPr id="11277" name="pole tekstowe 12"/>
            <p:cNvSpPr txBox="1">
              <a:spLocks noChangeArrowheads="1"/>
            </p:cNvSpPr>
            <p:nvPr/>
          </p:nvSpPr>
          <p:spPr bwMode="auto">
            <a:xfrm>
              <a:off x="4563896" y="2860934"/>
              <a:ext cx="714375" cy="57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/>
                <a:t>31</a:t>
              </a:r>
            </a:p>
          </p:txBody>
        </p:sp>
        <p:sp>
          <p:nvSpPr>
            <p:cNvPr id="11278" name="pole tekstowe 13"/>
            <p:cNvSpPr txBox="1">
              <a:spLocks noChangeArrowheads="1"/>
            </p:cNvSpPr>
            <p:nvPr/>
          </p:nvSpPr>
          <p:spPr bwMode="auto">
            <a:xfrm>
              <a:off x="3009647" y="2982235"/>
              <a:ext cx="714375" cy="57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/>
                <a:t>10</a:t>
              </a:r>
            </a:p>
          </p:txBody>
        </p:sp>
        <p:sp>
          <p:nvSpPr>
            <p:cNvPr id="11279" name="pole tekstowe 14"/>
            <p:cNvSpPr txBox="1">
              <a:spLocks noChangeArrowheads="1"/>
            </p:cNvSpPr>
            <p:nvPr/>
          </p:nvSpPr>
          <p:spPr bwMode="auto">
            <a:xfrm>
              <a:off x="7715250" y="3861060"/>
              <a:ext cx="714375" cy="57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/>
                <a:t>26</a:t>
              </a:r>
            </a:p>
          </p:txBody>
        </p:sp>
        <p:sp>
          <p:nvSpPr>
            <p:cNvPr id="11280" name="pole tekstowe 15"/>
            <p:cNvSpPr txBox="1">
              <a:spLocks noChangeArrowheads="1"/>
            </p:cNvSpPr>
            <p:nvPr/>
          </p:nvSpPr>
          <p:spPr bwMode="auto">
            <a:xfrm>
              <a:off x="5572125" y="3503872"/>
              <a:ext cx="714375" cy="57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/>
                <a:t>20</a:t>
              </a:r>
            </a:p>
          </p:txBody>
        </p:sp>
        <p:sp>
          <p:nvSpPr>
            <p:cNvPr id="11281" name="pole tekstowe 16"/>
            <p:cNvSpPr txBox="1">
              <a:spLocks noChangeArrowheads="1"/>
            </p:cNvSpPr>
            <p:nvPr/>
          </p:nvSpPr>
          <p:spPr bwMode="auto">
            <a:xfrm>
              <a:off x="6429376" y="4432561"/>
              <a:ext cx="714375" cy="57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 dirty="0" smtClean="0"/>
                <a:t>18</a:t>
              </a:r>
              <a:endParaRPr lang="pl-PL" sz="2400" b="1" dirty="0"/>
            </a:p>
          </p:txBody>
        </p:sp>
        <p:sp>
          <p:nvSpPr>
            <p:cNvPr id="11282" name="pole tekstowe 17"/>
            <p:cNvSpPr txBox="1">
              <a:spLocks noChangeArrowheads="1"/>
            </p:cNvSpPr>
            <p:nvPr/>
          </p:nvSpPr>
          <p:spPr bwMode="auto">
            <a:xfrm>
              <a:off x="7715250" y="1785938"/>
              <a:ext cx="714375" cy="57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/>
                <a:t>16</a:t>
              </a:r>
            </a:p>
          </p:txBody>
        </p:sp>
        <p:sp>
          <p:nvSpPr>
            <p:cNvPr id="11283" name="pole tekstowe 18"/>
            <p:cNvSpPr txBox="1">
              <a:spLocks noChangeArrowheads="1"/>
            </p:cNvSpPr>
            <p:nvPr/>
          </p:nvSpPr>
          <p:spPr bwMode="auto">
            <a:xfrm>
              <a:off x="4921086" y="774797"/>
              <a:ext cx="714375" cy="57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/>
                <a:t>16</a:t>
              </a:r>
            </a:p>
          </p:txBody>
        </p:sp>
        <p:sp>
          <p:nvSpPr>
            <p:cNvPr id="11284" name="pole tekstowe 19"/>
            <p:cNvSpPr txBox="1">
              <a:spLocks noChangeArrowheads="1"/>
            </p:cNvSpPr>
            <p:nvPr/>
          </p:nvSpPr>
          <p:spPr bwMode="auto">
            <a:xfrm>
              <a:off x="5429250" y="4575435"/>
              <a:ext cx="714375" cy="57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/>
                <a:t>15</a:t>
              </a:r>
            </a:p>
          </p:txBody>
        </p:sp>
        <p:sp>
          <p:nvSpPr>
            <p:cNvPr id="11285" name="pole tekstowe 20"/>
            <p:cNvSpPr txBox="1">
              <a:spLocks noChangeArrowheads="1"/>
            </p:cNvSpPr>
            <p:nvPr/>
          </p:nvSpPr>
          <p:spPr bwMode="auto">
            <a:xfrm>
              <a:off x="6357938" y="1071563"/>
              <a:ext cx="714375" cy="57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/>
                <a:t>13</a:t>
              </a:r>
            </a:p>
          </p:txBody>
        </p:sp>
        <p:sp>
          <p:nvSpPr>
            <p:cNvPr id="11286" name="pole tekstowe 21"/>
            <p:cNvSpPr txBox="1">
              <a:spLocks noChangeArrowheads="1"/>
            </p:cNvSpPr>
            <p:nvPr/>
          </p:nvSpPr>
          <p:spPr bwMode="auto">
            <a:xfrm>
              <a:off x="3420898" y="1274859"/>
              <a:ext cx="714375" cy="57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1"/>
                <a:t>15</a:t>
              </a:r>
            </a:p>
          </p:txBody>
        </p:sp>
      </p:grpSp>
      <p:sp>
        <p:nvSpPr>
          <p:cNvPr id="11268" name="pole tekstowe 26"/>
          <p:cNvSpPr txBox="1">
            <a:spLocks noChangeArrowheads="1"/>
          </p:cNvSpPr>
          <p:nvPr/>
        </p:nvSpPr>
        <p:spPr bwMode="auto">
          <a:xfrm>
            <a:off x="1763688" y="3068960"/>
            <a:ext cx="9541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b="1" dirty="0" smtClean="0"/>
              <a:t>336</a:t>
            </a:r>
            <a:endParaRPr lang="pl-PL" sz="2400" dirty="0"/>
          </a:p>
        </p:txBody>
      </p:sp>
      <p:sp>
        <p:nvSpPr>
          <p:cNvPr id="11269" name="pole tekstowe 27"/>
          <p:cNvSpPr txBox="1">
            <a:spLocks noChangeArrowheads="1"/>
          </p:cNvSpPr>
          <p:nvPr/>
        </p:nvSpPr>
        <p:spPr bwMode="auto">
          <a:xfrm>
            <a:off x="1259632" y="5517232"/>
            <a:ext cx="31309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dirty="0" smtClean="0"/>
              <a:t>Zachodniopomorskie </a:t>
            </a:r>
          </a:p>
          <a:p>
            <a:r>
              <a:rPr lang="pl-PL" sz="2400" dirty="0" smtClean="0"/>
              <a:t>– 15 (4,5% </a:t>
            </a:r>
            <a:r>
              <a:rPr lang="pl-PL" sz="2400" dirty="0"/>
              <a:t>w Polsce)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Rola instytucji publicznych </a:t>
            </a:r>
            <a:endParaRPr lang="pl-PL" dirty="0"/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>
          <a:xfrm>
            <a:off x="1331913" y="1341438"/>
            <a:ext cx="7596187" cy="5111750"/>
          </a:xfrm>
        </p:spPr>
        <p:txBody>
          <a:bodyPr/>
          <a:lstStyle/>
          <a:p>
            <a:r>
              <a:rPr lang="pl-PL" smtClean="0"/>
              <a:t>„</a:t>
            </a:r>
            <a:r>
              <a:rPr lang="pl-PL" i="1" smtClean="0"/>
              <a:t>potencjalna wartość dodana partnerstwa nie została uzyskana w LGD, gdzie kluczową rolę w procesie podejmowani a decyzji odgrywały lokalne władze</a:t>
            </a:r>
            <a:r>
              <a:rPr lang="pl-PL" smtClean="0"/>
              <a:t>”</a:t>
            </a:r>
          </a:p>
          <a:p>
            <a:r>
              <a:rPr lang="pl-PL" smtClean="0"/>
              <a:t>„</a:t>
            </a:r>
            <a:r>
              <a:rPr lang="pl-PL" i="1" smtClean="0"/>
              <a:t>Praktyki zaobserwowane w niektórych LGD, takie jak podejmowanie decyzji o przyznaniu finansowana przez niewielką grupę osób oraz przyznawanie dotacji podmiotom, z którymi te osoby są związane, mogą bardziej zaszkodzić władzom lokalnym, niż im pomóc</a:t>
            </a:r>
            <a:r>
              <a:rPr lang="pl-PL" smtClean="0"/>
              <a:t>”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Uwagi odnośnie monitorowania</a:t>
            </a:r>
            <a:endParaRPr lang="pl-PL" dirty="0"/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1403350" y="1341438"/>
            <a:ext cx="7499350" cy="4800600"/>
          </a:xfrm>
        </p:spPr>
        <p:txBody>
          <a:bodyPr/>
          <a:lstStyle/>
          <a:p>
            <a:r>
              <a:rPr lang="pl-PL" smtClean="0"/>
              <a:t>„</a:t>
            </a:r>
            <a:r>
              <a:rPr lang="pl-PL" i="1" smtClean="0"/>
              <a:t>Państwa członkowskie powinny wymagać od LGD rozliczania się z osiągnięcia celów sporządzonych przez nie lokalnych strategii, z wartości dodanej uzyskanej dzięki podejściu Leader, a także z wydajności finansowania oraz kosztów operacyjnych</a:t>
            </a:r>
            <a:r>
              <a:rPr lang="pl-PL" smtClean="0"/>
              <a:t>”</a:t>
            </a:r>
          </a:p>
          <a:p>
            <a:r>
              <a:rPr lang="pl-PL" smtClean="0"/>
              <a:t>„</a:t>
            </a:r>
            <a:r>
              <a:rPr lang="pl-PL" i="1" smtClean="0"/>
              <a:t>Monitorowanie powinno koncentrować się przede wszystkim na wskaźnikach wartości dodanej podejścia Leader, wydajności i skuteczności , a nie na realizacji</a:t>
            </a:r>
            <a:r>
              <a:rPr lang="pl-PL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Inne uwagi ECA </a:t>
            </a:r>
            <a:endParaRPr lang="pl-PL" dirty="0"/>
          </a:p>
        </p:txBody>
      </p:sp>
      <p:sp>
        <p:nvSpPr>
          <p:cNvPr id="51203" name="Symbol zastępczy zawartości 2"/>
          <p:cNvSpPr>
            <a:spLocks noGrp="1"/>
          </p:cNvSpPr>
          <p:nvPr>
            <p:ph idx="1"/>
          </p:nvPr>
        </p:nvSpPr>
        <p:spPr>
          <a:xfrm>
            <a:off x="1331913" y="1484313"/>
            <a:ext cx="7596187" cy="4800600"/>
          </a:xfrm>
        </p:spPr>
        <p:txBody>
          <a:bodyPr/>
          <a:lstStyle/>
          <a:p>
            <a:r>
              <a:rPr lang="pl-PL" smtClean="0"/>
              <a:t>W wielu krajach określono zakres projektów, pomimo że zaleceniem UE było, aby tego nie robić (w Polsce też)</a:t>
            </a:r>
          </a:p>
          <a:p>
            <a:r>
              <a:rPr lang="pl-PL" smtClean="0"/>
              <a:t>Ocena średniookresowa Programu Leader+ była w 2003 roku, kiedy realizacja Programu była na początku – teraz jest tak samo, przynajmniej w Polsce! (w Finlandii LGD wybrane zostały do realizacji Osi 4 PROW w sierpniu 2007 r.)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Zalecenia Europejskiego Sądu Audytorów (ECA)</a:t>
            </a:r>
            <a:endParaRPr lang="pl-PL" dirty="0"/>
          </a:p>
        </p:txBody>
      </p:sp>
      <p:sp>
        <p:nvSpPr>
          <p:cNvPr id="52227" name="Symbol zastępczy zawartości 2"/>
          <p:cNvSpPr>
            <a:spLocks noGrp="1"/>
          </p:cNvSpPr>
          <p:nvPr>
            <p:ph idx="1"/>
          </p:nvPr>
        </p:nvSpPr>
        <p:spPr>
          <a:xfrm>
            <a:off x="1403350" y="1484313"/>
            <a:ext cx="7499350" cy="4619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smtClean="0"/>
              <a:t>Komisja powinna spowodować: </a:t>
            </a:r>
          </a:p>
          <a:p>
            <a:r>
              <a:rPr lang="pl-PL" sz="2800" smtClean="0"/>
              <a:t>Zmniejszenie ryzyka niepotrzebnego finansowania projektów (deadweight)</a:t>
            </a:r>
          </a:p>
          <a:p>
            <a:r>
              <a:rPr lang="pl-PL" sz="2800" smtClean="0"/>
              <a:t>Oparcie procedur na osiąganiu celów LSR</a:t>
            </a:r>
          </a:p>
          <a:p>
            <a:r>
              <a:rPr lang="pl-PL" sz="2800" smtClean="0"/>
              <a:t>Unikanie konfliktu interesów</a:t>
            </a:r>
          </a:p>
          <a:p>
            <a:r>
              <a:rPr lang="pl-PL" sz="2800" smtClean="0"/>
              <a:t>Monitorowanie osiągania celów</a:t>
            </a:r>
          </a:p>
          <a:p>
            <a:r>
              <a:rPr lang="pl-PL" sz="2800" smtClean="0"/>
              <a:t>Osiąganie i monitorowanie „wartości dodanej” </a:t>
            </a:r>
          </a:p>
          <a:p>
            <a:r>
              <a:rPr lang="pl-PL" sz="2800" smtClean="0"/>
              <a:t>Większą efektywność projektów, jak i kosztów funkcjonowania LGD (monitorowanie)</a:t>
            </a:r>
          </a:p>
          <a:p>
            <a:pPr lvl="1"/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Dobre i niedobre praktyki (1)</a:t>
            </a:r>
            <a:endParaRPr lang="pl-PL" dirty="0"/>
          </a:p>
        </p:txBody>
      </p:sp>
      <p:sp>
        <p:nvSpPr>
          <p:cNvPr id="5325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Otwartość na nowych członków – Polska, ale nie wszędzie w Europie (Grecja)</a:t>
            </a:r>
          </a:p>
          <a:p>
            <a:r>
              <a:rPr lang="pl-PL" smtClean="0"/>
              <a:t>Tablice informacyjne przy wjeździe do miejscowości (Węgry)</a:t>
            </a:r>
          </a:p>
          <a:p>
            <a:r>
              <a:rPr lang="pl-PL" smtClean="0"/>
              <a:t>Wymóg obecności 50% przedstawicieli sektora prywatnego przy podejmowaniu decyzji (Francja)</a:t>
            </a:r>
          </a:p>
          <a:p>
            <a:r>
              <a:rPr lang="pl-PL" smtClean="0"/>
              <a:t>Punkt informacyjny w Izbie Gospodarczej (Toskania)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Dobre i niedobre praktyki (2)</a:t>
            </a:r>
            <a:endParaRPr lang="pl-PL" dirty="0"/>
          </a:p>
        </p:txBody>
      </p:sp>
      <p:sp>
        <p:nvSpPr>
          <p:cNvPr id="5427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„Oficerowie” rozwoju projektów </a:t>
            </a:r>
            <a:br>
              <a:rPr lang="pl-PL" smtClean="0"/>
            </a:br>
            <a:r>
              <a:rPr lang="pl-PL" smtClean="0"/>
              <a:t>w Irlandii</a:t>
            </a:r>
          </a:p>
          <a:p>
            <a:r>
              <a:rPr lang="pl-PL" smtClean="0"/>
              <a:t>Udział młodych osób w ciele decyzyjnym (Węgry, Hiszpania)</a:t>
            </a:r>
          </a:p>
          <a:p>
            <a:r>
              <a:rPr lang="pl-PL" smtClean="0"/>
              <a:t>Stowarzyszenia gmin jako prywatny sektor (Francja)</a:t>
            </a:r>
          </a:p>
          <a:p>
            <a:r>
              <a:rPr lang="pl-PL" smtClean="0"/>
              <a:t>Cele trudne do osiągnięcia w określonym czasie (open-ended), brak danych bazowych i wartości końcowych (Grecja)</a:t>
            </a:r>
          </a:p>
          <a:p>
            <a:pPr>
              <a:buFont typeface="Wingdings 2" pitchFamily="18" charset="2"/>
              <a:buNone/>
            </a:pPr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Dobre i niedobre praktyki (3)</a:t>
            </a:r>
            <a:endParaRPr lang="pl-PL" dirty="0"/>
          </a:p>
        </p:txBody>
      </p:sp>
      <p:sp>
        <p:nvSpPr>
          <p:cNvPr id="5529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Przyznawanie grantów niezgodnie </a:t>
            </a:r>
            <a:br>
              <a:rPr lang="pl-PL" smtClean="0"/>
            </a:br>
            <a:r>
              <a:rPr lang="pl-PL" smtClean="0"/>
              <a:t>z celami (Portugalia)</a:t>
            </a:r>
          </a:p>
          <a:p>
            <a:r>
              <a:rPr lang="pl-PL" smtClean="0"/>
              <a:t>Przekraczanie wskaźników (Grecja)</a:t>
            </a:r>
          </a:p>
          <a:p>
            <a:r>
              <a:rPr lang="pl-PL" smtClean="0"/>
              <a:t>Pozorna innowacyjność</a:t>
            </a:r>
          </a:p>
          <a:p>
            <a:r>
              <a:rPr lang="pl-PL" smtClean="0"/>
              <a:t>W Irlandii małe granty, ale w innych krajach duże granty, które mogą być sfinansowane z innych źródeł</a:t>
            </a:r>
          </a:p>
          <a:p>
            <a:r>
              <a:rPr lang="pl-PL" smtClean="0"/>
              <a:t>Niepotrzebne finansowanie – różne podejście do kosztów już poniesionych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Dobre i niedobre praktyki (4)</a:t>
            </a:r>
            <a:endParaRPr lang="pl-PL" dirty="0"/>
          </a:p>
        </p:txBody>
      </p:sp>
      <p:sp>
        <p:nvSpPr>
          <p:cNvPr id="563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Zamieszczanie protokołów z posiedzeń rady na www (Niemcy, Francja)</a:t>
            </a:r>
          </a:p>
          <a:p>
            <a:r>
              <a:rPr lang="pl-PL" smtClean="0"/>
              <a:t>We Francji 47% wnioskodawców uważa proces aplikowania za trudny</a:t>
            </a:r>
          </a:p>
          <a:p>
            <a:r>
              <a:rPr lang="pl-PL" smtClean="0"/>
              <a:t>Czas od decyzji rady do podpisania umowy wynosi ok. 2 miesiące (Włochy)</a:t>
            </a:r>
          </a:p>
          <a:p>
            <a:r>
              <a:rPr lang="pl-PL" smtClean="0"/>
              <a:t>W Irlandii rozpatrzenie wniosku </a:t>
            </a:r>
            <a:br>
              <a:rPr lang="pl-PL" smtClean="0"/>
            </a:br>
            <a:r>
              <a:rPr lang="pl-PL" smtClean="0"/>
              <a:t>o płatność i płatność mają miejsce </a:t>
            </a:r>
            <a:br>
              <a:rPr lang="pl-PL" smtClean="0"/>
            </a:br>
            <a:r>
              <a:rPr lang="pl-PL" smtClean="0"/>
              <a:t>w jednym dniu!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Dobre i niedobre praktyki (5)</a:t>
            </a:r>
            <a:endParaRPr lang="pl-PL" dirty="0"/>
          </a:p>
        </p:txBody>
      </p:sp>
      <p:sp>
        <p:nvSpPr>
          <p:cNvPr id="5734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Czas od złożenia wniosku do podpisania umowy wynosił od 11 do 16 miesięcy; wniosek na 18000 zł zawierał 60 stron, </a:t>
            </a:r>
            <a:br>
              <a:rPr lang="pl-PL" smtClean="0"/>
            </a:br>
            <a:r>
              <a:rPr lang="pl-PL" smtClean="0"/>
              <a:t>a na 21600 zł – 126 stron (Węgry)</a:t>
            </a:r>
          </a:p>
          <a:p>
            <a:r>
              <a:rPr lang="pl-PL" smtClean="0"/>
              <a:t>Wniosek zawierał 22 strony i 15 załączników takich jak metryka, zaświadczenie o uregulowaniu służby wojskowej, zaświadczenie o czymś </a:t>
            </a:r>
            <a:br>
              <a:rPr lang="pl-PL" smtClean="0"/>
            </a:br>
            <a:r>
              <a:rPr lang="pl-PL" smtClean="0"/>
              <a:t>w rodzaju ciągłości ubezpieczenia (Grecja)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Dobre i niedobre praktyki (6)</a:t>
            </a:r>
            <a:endParaRPr lang="pl-PL" dirty="0"/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Nie we wszystkich regionach i krajach LGD opracowują samodzielnie tekst ogłoszenia o naborze projektów, w tym niesamodzielnie decydują o brzmieniu lokalnych kryteriów</a:t>
            </a:r>
          </a:p>
          <a:p>
            <a:r>
              <a:rPr lang="pl-PL" smtClean="0"/>
              <a:t>W większości (79% regionów) LGD samodzielnie publikują ogłoszenia </a:t>
            </a:r>
            <a:br>
              <a:rPr lang="pl-PL" smtClean="0"/>
            </a:br>
            <a:r>
              <a:rPr lang="pl-PL" smtClean="0"/>
              <a:t>o naborach (w Polsce określono, </a:t>
            </a:r>
            <a:br>
              <a:rPr lang="pl-PL" smtClean="0"/>
            </a:br>
            <a:r>
              <a:rPr lang="pl-PL" smtClean="0"/>
              <a:t>że wspólnie z Instytucją Zarządzającą - IZ)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user\Desktop\LGD w Polsce nowy\Zachodniopomorskie\zachodniopomorskie LGD 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Dobre i niedobre praktyki (7)</a:t>
            </a:r>
            <a:endParaRPr lang="pl-PL" dirty="0"/>
          </a:p>
        </p:txBody>
      </p:sp>
      <p:sp>
        <p:nvSpPr>
          <p:cNvPr id="5939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Nabór wniosków w Irlandii jest ciągły</a:t>
            </a:r>
          </a:p>
          <a:p>
            <a:r>
              <a:rPr lang="pl-PL" smtClean="0"/>
              <a:t>W regionie Sachsen-Anhalt (Niemcy) wnioski przyjmuje IZ; w Irlandii Północnej specjalny komitet osobny od LGD</a:t>
            </a:r>
          </a:p>
          <a:p>
            <a:r>
              <a:rPr lang="pl-PL" smtClean="0"/>
              <a:t>W wielu regionach i krajach LGD mają zlecone funkcje kontrolne lub uczestniczą w kontrolach u Beneficjentów</a:t>
            </a:r>
          </a:p>
          <a:p>
            <a:r>
              <a:rPr lang="pl-PL" smtClean="0"/>
              <a:t>Nie wszędzie są Małe projekty</a:t>
            </a:r>
          </a:p>
          <a:p>
            <a:r>
              <a:rPr lang="pl-PL" smtClean="0"/>
              <a:t>W wielu regionach są projekty „złożone”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Ocena Osi Leader </a:t>
            </a:r>
            <a:endParaRPr lang="pl-PL" dirty="0"/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1403350" y="1447800"/>
            <a:ext cx="7531100" cy="4800600"/>
          </a:xfrm>
        </p:spPr>
        <p:txBody>
          <a:bodyPr/>
          <a:lstStyle/>
          <a:p>
            <a:r>
              <a:rPr lang="pl-PL" sz="2800" smtClean="0"/>
              <a:t>Dyrekcja Generalna ds. Rolnictwa i Rozwoju Obszarów Wiejskich przygotowała Wspólne Ramy Monitorowania i Oceny Programu Rozwoju Obszarów Wiejskich zgodnie z art. 80 Rozporządzenia Rady (WE) nr 1698/2005</a:t>
            </a:r>
          </a:p>
          <a:p>
            <a:r>
              <a:rPr lang="pl-PL" sz="2800" smtClean="0"/>
              <a:t>Pytania oceniające wg tych wytycznych dla Osi Leader dotyczą głównie </a:t>
            </a:r>
            <a:r>
              <a:rPr lang="pl-PL" sz="2800" b="1" smtClean="0"/>
              <a:t>wartości dodanej</a:t>
            </a:r>
          </a:p>
          <a:p>
            <a:r>
              <a:rPr lang="pl-PL" sz="2800" smtClean="0"/>
              <a:t>Podobnie istotne dla LGD wydaje się być 19 pytań do celów horyzontalnych np. jedno z nich dotyczy stopnia unikania efektu </a:t>
            </a:r>
            <a:r>
              <a:rPr lang="pl-PL" sz="2800" i="1" smtClean="0"/>
              <a:t>deadweight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Pytania oceniające do Działania Wdrażanie LSR (1)</a:t>
            </a:r>
            <a:endParaRPr lang="pl-PL" dirty="0"/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>
          <a:xfrm>
            <a:off x="1435100" y="1700213"/>
            <a:ext cx="7499350" cy="4548187"/>
          </a:xfrm>
        </p:spPr>
        <p:txBody>
          <a:bodyPr/>
          <a:lstStyle/>
          <a:p>
            <a:pPr marL="596900" indent="-514350">
              <a:buFont typeface="Gill Sans MT" pitchFamily="34" charset="-18"/>
              <a:buAutoNum type="arabicPeriod"/>
            </a:pPr>
            <a:r>
              <a:rPr lang="pl-PL" b="1" smtClean="0"/>
              <a:t>W jakim stopniu podejście LEADER przyczyniło się do poprawy zarządzania na obszarach wiejskich?</a:t>
            </a:r>
          </a:p>
          <a:p>
            <a:pPr marL="596900" indent="-514350">
              <a:buFont typeface="Gill Sans MT" pitchFamily="34" charset="-18"/>
              <a:buAutoNum type="arabicPeriod"/>
            </a:pPr>
            <a:r>
              <a:rPr lang="pl-PL" b="1" smtClean="0"/>
              <a:t>W jakim stopniu podejście LEADER przyczyniło się do mobilizowania endogenicznego potencjału rozwoju obszarów wiejskich?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zawartości 2"/>
          <p:cNvSpPr>
            <a:spLocks noGrp="1"/>
          </p:cNvSpPr>
          <p:nvPr>
            <p:ph idx="1"/>
          </p:nvPr>
        </p:nvSpPr>
        <p:spPr>
          <a:xfrm>
            <a:off x="1435100" y="1700213"/>
            <a:ext cx="7499350" cy="4548187"/>
          </a:xfrm>
        </p:spPr>
        <p:txBody>
          <a:bodyPr/>
          <a:lstStyle/>
          <a:p>
            <a:pPr marL="596900" indent="-514350">
              <a:buFont typeface="Gill Sans MT" pitchFamily="34" charset="-18"/>
              <a:buAutoNum type="arabicPeriod" startAt="3"/>
            </a:pPr>
            <a:r>
              <a:rPr lang="pl-PL" b="1" smtClean="0"/>
              <a:t>W jakim stopniu podejście LEADER przyczyniło się do wprowadzenia podejść wielosektorowych i do promowania współpracy celem wdrożenia programów rozwoju obszarów wiejskich?</a:t>
            </a:r>
          </a:p>
          <a:p>
            <a:pPr marL="596900" indent="-514350">
              <a:buFont typeface="Gill Sans MT" pitchFamily="34" charset="-18"/>
              <a:buAutoNum type="arabicPeriod" startAt="3"/>
            </a:pPr>
            <a:r>
              <a:rPr lang="pl-PL" smtClean="0"/>
              <a:t>W jakim stopniu podejście LEADER przyczyniło się do priorytetów osi 1-3?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Pytania oceniające do Działania Wdrażanie LSR (2)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3350" y="1341438"/>
            <a:ext cx="7407275" cy="1471612"/>
          </a:xfrm>
        </p:spPr>
        <p:txBody>
          <a:bodyPr/>
          <a:lstStyle/>
          <a:p>
            <a:pPr algn="ctr">
              <a:defRPr/>
            </a:pPr>
            <a:r>
              <a:rPr lang="pl-PL" sz="4800" dirty="0" smtClean="0"/>
              <a:t>DZIĘKUJĘ!</a:t>
            </a:r>
            <a:endParaRPr lang="pl-PL" sz="4800" dirty="0"/>
          </a:p>
        </p:txBody>
      </p:sp>
      <p:sp>
        <p:nvSpPr>
          <p:cNvPr id="60419" name="pole tekstowe 4"/>
          <p:cNvSpPr txBox="1">
            <a:spLocks noChangeArrowheads="1"/>
          </p:cNvSpPr>
          <p:nvPr/>
        </p:nvSpPr>
        <p:spPr bwMode="auto">
          <a:xfrm>
            <a:off x="1979613" y="3933825"/>
            <a:ext cx="46085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200"/>
              <a:t>Krzysztof Kwatera</a:t>
            </a:r>
          </a:p>
          <a:p>
            <a:r>
              <a:rPr lang="pl-PL" sz="3200"/>
              <a:t>e-mail: kwatera@onet.pl</a:t>
            </a:r>
          </a:p>
          <a:p>
            <a:r>
              <a:rPr lang="pl-PL" sz="3200"/>
              <a:t>tel. 601 97 82 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4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Budżet Osi 4 PROW</a:t>
            </a:r>
            <a:endParaRPr lang="pl-PL" dirty="0"/>
          </a:p>
        </p:txBody>
      </p:sp>
      <p:sp>
        <p:nvSpPr>
          <p:cNvPr id="13315" name="Symbol zastępczy zawartości 5"/>
          <p:cNvSpPr>
            <a:spLocks noGrp="1"/>
          </p:cNvSpPr>
          <p:nvPr>
            <p:ph idx="1"/>
          </p:nvPr>
        </p:nvSpPr>
        <p:spPr>
          <a:xfrm>
            <a:off x="1187450" y="1447800"/>
            <a:ext cx="7747000" cy="4800600"/>
          </a:xfrm>
        </p:spPr>
        <p:txBody>
          <a:bodyPr/>
          <a:lstStyle/>
          <a:p>
            <a:r>
              <a:rPr lang="pl-PL" smtClean="0"/>
              <a:t>787 500 000,00 €, w tym 80% EFRROW</a:t>
            </a:r>
          </a:p>
          <a:p>
            <a:r>
              <a:rPr lang="pl-PL" smtClean="0"/>
              <a:t>4,5% PROW (wymagane min. 2,5%; </a:t>
            </a:r>
            <a:br>
              <a:rPr lang="pl-PL" smtClean="0"/>
            </a:br>
            <a:r>
              <a:rPr lang="pl-PL" smtClean="0"/>
              <a:t>w krajach „starej” Unii: 5%-11%)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284538"/>
            <a:ext cx="7661275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pole tekstowe 6"/>
          <p:cNvSpPr txBox="1">
            <a:spLocks noChangeArrowheads="1"/>
          </p:cNvSpPr>
          <p:nvPr/>
        </p:nvSpPr>
        <p:spPr bwMode="auto">
          <a:xfrm>
            <a:off x="2411413" y="3429000"/>
            <a:ext cx="304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/>
              <a:t>Trzeci pod względem </a:t>
            </a:r>
            <a:br>
              <a:rPr lang="pl-PL" sz="2000" b="1"/>
            </a:br>
            <a:r>
              <a:rPr lang="pl-PL" sz="2000" b="1"/>
              <a:t>wielkości budżet w Unii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700213"/>
            <a:ext cx="4786313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ytuł 22"/>
          <p:cNvSpPr>
            <a:spLocks noGrp="1"/>
          </p:cNvSpPr>
          <p:nvPr>
            <p:ph type="title"/>
          </p:nvPr>
        </p:nvSpPr>
        <p:spPr>
          <a:xfrm>
            <a:off x="1187450" y="333375"/>
            <a:ext cx="6192838" cy="129540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Pokrycie kraju przez LGD</a:t>
            </a:r>
            <a:endParaRPr lang="pl-PL" dirty="0"/>
          </a:p>
        </p:txBody>
      </p:sp>
      <p:sp>
        <p:nvSpPr>
          <p:cNvPr id="14340" name="pole tekstowe 23"/>
          <p:cNvSpPr txBox="1">
            <a:spLocks noChangeArrowheads="1"/>
          </p:cNvSpPr>
          <p:nvPr/>
        </p:nvSpPr>
        <p:spPr bwMode="auto">
          <a:xfrm>
            <a:off x="1331913" y="1628775"/>
            <a:ext cx="27400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2800" b="1"/>
              <a:t>93% </a:t>
            </a:r>
            <a:br>
              <a:rPr lang="pl-PL" sz="2800" b="1"/>
            </a:br>
            <a:r>
              <a:rPr lang="pl-PL" sz="2800" b="1"/>
              <a:t>uprawnionego </a:t>
            </a:r>
            <a:br>
              <a:rPr lang="pl-PL" sz="2800" b="1"/>
            </a:br>
            <a:r>
              <a:rPr lang="pl-PL" sz="2800" b="1"/>
              <a:t>obszaru</a:t>
            </a:r>
          </a:p>
        </p:txBody>
      </p:sp>
      <p:sp>
        <p:nvSpPr>
          <p:cNvPr id="14341" name="pole tekstowe 24"/>
          <p:cNvSpPr txBox="1">
            <a:spLocks noChangeArrowheads="1"/>
          </p:cNvSpPr>
          <p:nvPr/>
        </p:nvSpPr>
        <p:spPr bwMode="auto">
          <a:xfrm>
            <a:off x="1331913" y="3284538"/>
            <a:ext cx="34242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/>
              <a:t>Kilka krajów ma </a:t>
            </a:r>
            <a:br>
              <a:rPr lang="pl-PL" sz="2400"/>
            </a:br>
            <a:r>
              <a:rPr lang="pl-PL" sz="2400"/>
              <a:t>celowo pokryte </a:t>
            </a:r>
            <a:br>
              <a:rPr lang="pl-PL" sz="2400"/>
            </a:br>
            <a:r>
              <a:rPr lang="pl-PL" sz="2400"/>
              <a:t>(nawet z innych </a:t>
            </a:r>
            <a:br>
              <a:rPr lang="pl-PL" sz="2400"/>
            </a:br>
            <a:r>
              <a:rPr lang="pl-PL" sz="2400"/>
              <a:t>środków) ok. 100% </a:t>
            </a:r>
            <a:br>
              <a:rPr lang="pl-PL" sz="2400"/>
            </a:br>
            <a:r>
              <a:rPr lang="pl-PL" sz="2400"/>
              <a:t>swojego uprawnionego </a:t>
            </a:r>
            <a:br>
              <a:rPr lang="pl-PL" sz="2400"/>
            </a:br>
            <a:r>
              <a:rPr lang="pl-PL" sz="2400"/>
              <a:t>obszaru np. Irlandia, </a:t>
            </a:r>
            <a:br>
              <a:rPr lang="pl-PL" sz="2400"/>
            </a:br>
            <a:r>
              <a:rPr lang="pl-PL" sz="2400"/>
              <a:t>Finlandia, Hiszpania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Średnie wartości dla LGD w Polsce</a:t>
            </a:r>
            <a:endParaRPr lang="pl-PL" dirty="0"/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1187450" y="1268413"/>
            <a:ext cx="7643813" cy="5113337"/>
          </a:xfrm>
        </p:spPr>
        <p:txBody>
          <a:bodyPr/>
          <a:lstStyle/>
          <a:p>
            <a:r>
              <a:rPr lang="pl-PL" sz="2800" smtClean="0"/>
              <a:t>Średnia ilość mieszkańców na LGD – 50,2 tys. (zakres: 11 tys. – 147 tys.); w Programie Leader+ LGD miały podobną ilość mieszkańców – ok. 50 tys.; wiele LGD w Europie jest mniejszych</a:t>
            </a:r>
          </a:p>
          <a:p>
            <a:r>
              <a:rPr lang="pl-PL" sz="2800" smtClean="0"/>
              <a:t>Średni budżet - 7 697 362,7 zł</a:t>
            </a:r>
          </a:p>
          <a:p>
            <a:r>
              <a:rPr lang="pl-PL" sz="2800" smtClean="0"/>
              <a:t>Średnia powierzchnia LGD – 826 km</a:t>
            </a:r>
            <a:r>
              <a:rPr lang="pl-PL" sz="2800" baseline="30000" smtClean="0"/>
              <a:t>2</a:t>
            </a:r>
            <a:r>
              <a:rPr lang="pl-PL" sz="2800" smtClean="0"/>
              <a:t> tj. koło o promieniu 16,2 km</a:t>
            </a:r>
          </a:p>
          <a:p>
            <a:r>
              <a:rPr lang="pl-PL" sz="2800" smtClean="0"/>
              <a:t>Łączna ilość gmin – 2021 co daje ok. 6,0 gmin na 1 LGD (zakres: 1 - 23)</a:t>
            </a:r>
          </a:p>
          <a:p>
            <a:r>
              <a:rPr lang="pl-PL" sz="2800" smtClean="0"/>
              <a:t>Liczba partnerów: średnio 64 (zakres:</a:t>
            </a:r>
            <a:br>
              <a:rPr lang="pl-PL" sz="2800" smtClean="0"/>
            </a:br>
            <a:r>
              <a:rPr lang="pl-PL" sz="2800" smtClean="0"/>
              <a:t>16 - 892)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908050"/>
            <a:ext cx="7381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1331913" y="188913"/>
            <a:ext cx="7391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130000"/>
                  </a:schemeClr>
                </a:solidFill>
              </a:rPr>
              <a:t>Średnia liczba ludności wg województw</a:t>
            </a:r>
            <a:endParaRPr lang="pl-PL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Programy krajowe i regionalne</a:t>
            </a:r>
            <a:endParaRPr lang="pl-PL" dirty="0"/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„Programy rozwoju obszarów wiejskich” osobne dla każdego regionu – Niemcy (14), Włochy (21), Hiszpania (17), Wielka Brytania (4), Belgia (2)</a:t>
            </a:r>
          </a:p>
          <a:p>
            <a:pPr eaLnBrk="1" hangingPunct="1"/>
            <a:r>
              <a:rPr lang="pl-PL" smtClean="0"/>
              <a:t>Osobne programy dla obszarów „zamorskich” – Francja, Portugalia, Finlandia</a:t>
            </a:r>
          </a:p>
          <a:p>
            <a:pPr eaLnBrk="1" hangingPunct="1"/>
            <a:r>
              <a:rPr lang="pl-PL" smtClean="0"/>
              <a:t>Polska – program krajowy, ale regionalne Instytucje Wdrożeniowe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3155</TotalTime>
  <Words>1204</Words>
  <Application>Microsoft Office PowerPoint</Application>
  <PresentationFormat>Pokaz na ekranie (4:3)</PresentationFormat>
  <Paragraphs>148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1" baseType="lpstr">
      <vt:lpstr>Arial</vt:lpstr>
      <vt:lpstr>Gill Sans MT</vt:lpstr>
      <vt:lpstr>Wingdings 2</vt:lpstr>
      <vt:lpstr>Verdana</vt:lpstr>
      <vt:lpstr>Calibri</vt:lpstr>
      <vt:lpstr>Cambria</vt:lpstr>
      <vt:lpstr>Przesilenie</vt:lpstr>
      <vt:lpstr>Program Leader w Polsce  i innych krajach europejskich 2007-2013</vt:lpstr>
      <vt:lpstr>Liczba LGD w Polsce</vt:lpstr>
      <vt:lpstr>Slajd 3</vt:lpstr>
      <vt:lpstr>Slajd 4</vt:lpstr>
      <vt:lpstr>Budżet Osi 4 PROW</vt:lpstr>
      <vt:lpstr>Pokrycie kraju przez LGD</vt:lpstr>
      <vt:lpstr>Średnie wartości dla LGD w Polsce</vt:lpstr>
      <vt:lpstr>Średnia liczba ludności wg województw</vt:lpstr>
      <vt:lpstr>Programy krajowe i regionalne</vt:lpstr>
      <vt:lpstr>Modele wdrażania Osi 4 PROW  w Europie (1)</vt:lpstr>
      <vt:lpstr>Modele wdrażania Osi 4 PROW  w Europie (2)</vt:lpstr>
      <vt:lpstr>Modele wdrażania Osi 4 PROW  w Europie (3)</vt:lpstr>
      <vt:lpstr>Modele wdrażania Osi 4 PROW  w Europie (mapa)</vt:lpstr>
      <vt:lpstr>Ocena przez LGD procesu oceny wniosków</vt:lpstr>
      <vt:lpstr>Cel Osi 4 PROW</vt:lpstr>
      <vt:lpstr>Oś 4, a pozostałe osie</vt:lpstr>
      <vt:lpstr>Główne uwagi Europejskiego Sądu Audytorów (1)</vt:lpstr>
      <vt:lpstr>Główne uwagi Europejskiego Sądu Audytorów (2)</vt:lpstr>
      <vt:lpstr>Główne uwagi Europejskiego Sądu Audytorów (3)</vt:lpstr>
      <vt:lpstr>Rola instytucji publicznych </vt:lpstr>
      <vt:lpstr>Uwagi odnośnie monitorowania</vt:lpstr>
      <vt:lpstr>Inne uwagi ECA </vt:lpstr>
      <vt:lpstr>Zalecenia Europejskiego Sądu Audytorów (ECA)</vt:lpstr>
      <vt:lpstr>Dobre i niedobre praktyki (1)</vt:lpstr>
      <vt:lpstr>Dobre i niedobre praktyki (2)</vt:lpstr>
      <vt:lpstr>Dobre i niedobre praktyki (3)</vt:lpstr>
      <vt:lpstr>Dobre i niedobre praktyki (4)</vt:lpstr>
      <vt:lpstr>Dobre i niedobre praktyki (5)</vt:lpstr>
      <vt:lpstr>Dobre i niedobre praktyki (6)</vt:lpstr>
      <vt:lpstr>Dobre i niedobre praktyki (7)</vt:lpstr>
      <vt:lpstr>Ocena Osi Leader </vt:lpstr>
      <vt:lpstr>Pytania oceniające do Działania Wdrażanie LSR (1)</vt:lpstr>
      <vt:lpstr>Pytania oceniające do Działania Wdrażanie LSR (2)</vt:lpstr>
      <vt:lpstr>DZIĘKUJĘ!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162</cp:revision>
  <dcterms:created xsi:type="dcterms:W3CDTF">2010-11-14T10:47:58Z</dcterms:created>
  <dcterms:modified xsi:type="dcterms:W3CDTF">2014-04-08T09:08:06Z</dcterms:modified>
</cp:coreProperties>
</file>